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9" r:id="rId2"/>
    <p:sldId id="278" r:id="rId3"/>
  </p:sldIdLst>
  <p:sldSz cx="9144000" cy="6858000" type="screen4x3"/>
  <p:notesSz cx="6799263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BBB"/>
    <a:srgbClr val="FF0000"/>
    <a:srgbClr val="60061B"/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971" autoAdjust="0"/>
  </p:normalViewPr>
  <p:slideViewPr>
    <p:cSldViewPr>
      <p:cViewPr>
        <p:scale>
          <a:sx n="100" d="100"/>
          <a:sy n="100" d="100"/>
        </p:scale>
        <p:origin x="-1992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587" y="1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FF0E96E-B8D1-4A08-890D-4DD16549940E}" type="datetimeFigureOut">
              <a:rPr lang="ru-RU"/>
              <a:pPr>
                <a:defRPr/>
              </a:pPr>
              <a:t>28.03.2014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09" y="4715864"/>
            <a:ext cx="5440046" cy="4468416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726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587" y="9431726"/>
            <a:ext cx="2947088" cy="496491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5A6075-65F9-4A8D-B172-8DF013D18D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655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36E8B-8080-47B6-A1CA-D465CE289660}" type="datetime1">
              <a:rPr lang="ru-RU" smtClean="0"/>
              <a:t>28.03.2014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13A67-1131-41FF-A4A6-93D26842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5AA65-A2C7-4EFC-B192-E30CEAD77FDE}" type="datetime1">
              <a:rPr lang="ru-RU" smtClean="0"/>
              <a:t>28.03.2014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4DF58-1508-481F-BCA2-6FFE89BF1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0C48E-7957-4CD0-92FE-5CB85C287F11}" type="datetime1">
              <a:rPr lang="ru-RU" smtClean="0"/>
              <a:t>28.03.2014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E255A-B111-471A-B43E-10E0597B0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B02A0-AC57-458E-9E98-521201139263}" type="datetime1">
              <a:rPr lang="ru-RU" smtClean="0"/>
              <a:t>28.03.2014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BF4DC-CD68-483C-B0A4-41450237D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BFC1A-4CFC-4D70-8368-8AC8E409EEAA}" type="datetime1">
              <a:rPr lang="ru-RU" smtClean="0"/>
              <a:t>28.03.2014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7558E-57C2-43F2-B87F-BC09B37FA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FC51B-FDE2-45BF-AA9C-DF5DC23B749E}" type="datetime1">
              <a:rPr lang="ru-RU" smtClean="0"/>
              <a:t>28.03.2014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BA797-51C9-4715-93DE-9336D6FB5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5225-352B-402C-910E-7FF6E61DD421}" type="datetime1">
              <a:rPr lang="ru-RU" smtClean="0"/>
              <a:t>28.03.2014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C58F1-411A-4B1B-9C26-8DEB42063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21F0D-01CB-4249-B822-5388730E21CF}" type="datetime1">
              <a:rPr lang="ru-RU" smtClean="0"/>
              <a:t>28.03.2014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07BD9-E5DB-4275-A747-D6736C22A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D692-F20F-49CC-A502-348F78D8915C}" type="datetime1">
              <a:rPr lang="ru-RU" smtClean="0"/>
              <a:t>28.03.2014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45EE9-FDE5-41EC-8CA4-6AB1139713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0E6F-F43C-49B6-88B3-B092446A48D9}" type="datetime1">
              <a:rPr lang="ru-RU" smtClean="0"/>
              <a:t>28.03.2014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EBB30-6144-4866-A353-0D5395A5D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699D4-D389-4692-8E3B-5B796F1D906A}" type="datetime1">
              <a:rPr lang="ru-RU" smtClean="0"/>
              <a:t>28.03.2014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4A3EE-F639-4EA5-A397-855EF83397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E3F41F-6A22-4B6F-9D41-C863638B28D0}" type="datetime1">
              <a:rPr lang="ru-RU" smtClean="0"/>
              <a:t>28.03.2014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44CBB1-D2EF-4704-AEA3-FCEE65DF4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 bwMode="auto">
          <a:xfrm>
            <a:off x="1090613" y="692696"/>
            <a:ext cx="8053387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212" y="908720"/>
            <a:ext cx="1746476" cy="645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pic>
        <p:nvPicPr>
          <p:cNvPr id="21507" name="Picture 7" descr="гер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332656"/>
            <a:ext cx="6397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 bwMode="auto">
          <a:xfrm>
            <a:off x="92075" y="692696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96006" y="780133"/>
            <a:ext cx="705678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Тарифная кампания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2015 года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основана на Прогнозе социально-экономического развития Российской Федерации на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2014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год и плановый период на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2015-2016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годы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, 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которым определены основные индексы - дефляторы: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772543" y="1988840"/>
            <a:ext cx="487362" cy="4333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593906"/>
              </p:ext>
            </p:extLst>
          </p:nvPr>
        </p:nvGraphicFramePr>
        <p:xfrm>
          <a:off x="683568" y="2492896"/>
          <a:ext cx="7928168" cy="351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155772"/>
                <a:gridCol w="1982042"/>
                <a:gridCol w="1982042"/>
              </a:tblGrid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</a:t>
                      </a:r>
                      <a:endParaRPr lang="ru-RU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Природный</a:t>
                      </a:r>
                      <a:r>
                        <a:rPr lang="ru-RU" baseline="0" dirty="0" smtClean="0"/>
                        <a:t> 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104,9</a:t>
                      </a:r>
                      <a:endParaRPr lang="ru-RU" dirty="0"/>
                    </a:p>
                  </a:txBody>
                  <a:tcPr/>
                </a:tc>
              </a:tr>
              <a:tr h="446450"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Электрическая энергия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106,3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106,7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106,7</a:t>
                      </a:r>
                      <a:endParaRPr lang="ru-RU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ru-RU" dirty="0" smtClean="0"/>
                        <a:t>Тепловая энергия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103,4</a:t>
                      </a:r>
                      <a:endParaRPr lang="ru-RU" dirty="0"/>
                    </a:p>
                  </a:txBody>
                  <a:tcPr/>
                </a:tc>
              </a:tr>
              <a:tr h="748883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потребительских цен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104,4</a:t>
                      </a:r>
                      <a:endParaRPr lang="ru-RU" dirty="0"/>
                    </a:p>
                  </a:txBody>
                  <a:tcPr/>
                </a:tc>
              </a:tr>
              <a:tr h="748883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промышленных</a:t>
                      </a:r>
                      <a:r>
                        <a:rPr lang="ru-RU" baseline="0" dirty="0" smtClean="0"/>
                        <a:t> производителей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104,6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6093296"/>
            <a:ext cx="792088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Справочно: индексы представлены в среднем за год к предыдущему году, за исключением цен на газ - с 1 июля соответствующего года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259633" y="188640"/>
            <a:ext cx="7632848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Параметры</a:t>
            </a:r>
            <a:r>
              <a:rPr lang="ru-RU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 формирования тарифов на </a:t>
            </a:r>
            <a:r>
              <a:rPr lang="ru-RU" sz="2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rPr>
              <a:t>2015-2017 гг.</a:t>
            </a:r>
            <a:endParaRPr lang="ru-RU" sz="2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89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7750"/>
            <a:ext cx="7920879" cy="5549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5"/>
          <p:cNvSpPr txBox="1"/>
          <p:nvPr/>
        </p:nvSpPr>
        <p:spPr bwMode="auto">
          <a:xfrm>
            <a:off x="-44071" y="656484"/>
            <a:ext cx="1746477" cy="6459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Государственный комитет РТ по тарифам</a:t>
            </a:r>
          </a:p>
        </p:txBody>
      </p:sp>
      <p:cxnSp>
        <p:nvCxnSpPr>
          <p:cNvPr id="3" name="Прямая соединительная линия 4"/>
          <p:cNvCxnSpPr/>
          <p:nvPr/>
        </p:nvCxnSpPr>
        <p:spPr bwMode="auto">
          <a:xfrm>
            <a:off x="1043608" y="404664"/>
            <a:ext cx="8053388" cy="3175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848" name="Picture 7" descr="герб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2750" y="44450"/>
            <a:ext cx="639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 bwMode="auto">
          <a:xfrm>
            <a:off x="36513" y="396875"/>
            <a:ext cx="333375" cy="0"/>
          </a:xfrm>
          <a:prstGeom prst="line">
            <a:avLst/>
          </a:prstGeom>
          <a:ln w="66675" cap="rnd" cmpd="thickThin">
            <a:solidFill>
              <a:srgbClr val="FF33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ая выноска 4"/>
          <p:cNvSpPr/>
          <p:nvPr/>
        </p:nvSpPr>
        <p:spPr>
          <a:xfrm>
            <a:off x="4609976" y="786786"/>
            <a:ext cx="4426520" cy="525300"/>
          </a:xfrm>
          <a:prstGeom prst="wedgeRectCallout">
            <a:avLst>
              <a:gd name="adj1" fmla="val -103457"/>
              <a:gd name="adj2" fmla="val 126136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i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kt.tatarstan.ru</a:t>
            </a:r>
            <a:endParaRPr lang="ru-RU" sz="4000" b="1" i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779838" y="2489200"/>
            <a:ext cx="5256212" cy="460375"/>
          </a:xfrm>
          <a:prstGeom prst="wedgeRectCallout">
            <a:avLst>
              <a:gd name="adj1" fmla="val -33032"/>
              <a:gd name="adj2" fmla="val 261544"/>
            </a:avLst>
          </a:prstGeom>
          <a:solidFill>
            <a:srgbClr val="0070C0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133" y="2489200"/>
            <a:ext cx="5896917" cy="48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21836" y="2467992"/>
            <a:ext cx="1214214" cy="523220"/>
          </a:xfrm>
          <a:prstGeom prst="rect">
            <a:avLst/>
          </a:prstGeom>
          <a:solidFill>
            <a:srgbClr val="1D3BBB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2015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1181</TotalTime>
  <Words>101</Words>
  <Application>Microsoft Office PowerPoint</Application>
  <PresentationFormat>Экран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подключении регулируемых организаций к ЕИАС тарифного регулирования ФСТ России  в разрезе муниципальных образований Республики Татарстан</dc:title>
  <dc:creator>Белалеева Нафися Равилевна</dc:creator>
  <cp:lastModifiedBy>Хабибуллина Лариса Васильевна</cp:lastModifiedBy>
  <cp:revision>72</cp:revision>
  <cp:lastPrinted>2014-03-27T11:13:16Z</cp:lastPrinted>
  <dcterms:created xsi:type="dcterms:W3CDTF">2011-03-22T11:35:39Z</dcterms:created>
  <dcterms:modified xsi:type="dcterms:W3CDTF">2014-03-28T04:54:28Z</dcterms:modified>
</cp:coreProperties>
</file>